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8" r:id="rId4"/>
    <p:sldId id="259" r:id="rId5"/>
    <p:sldId id="260" r:id="rId6"/>
    <p:sldId id="264" r:id="rId7"/>
    <p:sldId id="265" r:id="rId8"/>
    <p:sldId id="267" r:id="rId9"/>
    <p:sldId id="269" r:id="rId10"/>
    <p:sldId id="270" r:id="rId11"/>
    <p:sldId id="274" r:id="rId12"/>
    <p:sldId id="273" r:id="rId13"/>
    <p:sldId id="272" r:id="rId14"/>
  </p:sldIdLst>
  <p:sldSz cx="9144000" cy="6858000" type="letter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ETBEMBO ROMANLF" panose="02000503000000000000" pitchFamily="2" charset="0"/>
      <p:regular r:id="rId24"/>
    </p:embeddedFont>
    <p:embeddedFont>
      <p:font typeface="ETBEMBO ROMANLF" panose="02000503000000000000" pitchFamily="2" charset="0"/>
      <p:regular r:id="rId24"/>
    </p:embeddedFont>
    <p:embeddedFont>
      <p:font typeface="Open Sans SemiBold" panose="020B0606030504020204" pitchFamily="34" charset="0"/>
      <p:regular r:id="rId25"/>
      <p:bold r:id="rId26"/>
      <p:italic r:id="rId27"/>
      <p:boldItalic r:id="rId28"/>
    </p:embeddedFont>
    <p:embeddedFont>
      <p:font typeface="TeXGyreHeros" pitchFamily="2" charset="77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00FFFF"/>
    <a:srgbClr val="FF00F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57" autoAdjust="0"/>
    <p:restoredTop sz="96860"/>
  </p:normalViewPr>
  <p:slideViewPr>
    <p:cSldViewPr snapToGrid="0">
      <p:cViewPr varScale="1">
        <p:scale>
          <a:sx n="124" d="100"/>
          <a:sy n="124" d="100"/>
        </p:scale>
        <p:origin x="2072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8A644-EF4B-4DFC-86A3-F37E532C85B5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B48F3-3618-4800-B472-BF74C39EB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09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>
                <a:latin typeface="Consolas" panose="020B0609020204030204" pitchFamily="49" charset="0"/>
              </a:rPr>
              <a:t>stdout</a:t>
            </a:r>
            <a:r>
              <a:rPr lang="en-US" dirty="0"/>
              <a:t> </a:t>
            </a:r>
            <a:r>
              <a:rPr lang="en-US" sz="1100" dirty="0">
                <a:sym typeface="Wingdings" pitchFamily="2" charset="2"/>
              </a:rPr>
              <a:t></a:t>
            </a:r>
            <a:r>
              <a:rPr lang="en-US" dirty="0"/>
              <a:t> the terminal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B48F3-3618-4800-B472-BF74C39EB2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43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 b="0" i="0">
                <a:solidFill>
                  <a:schemeClr val="tx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 b="0" i="0">
                <a:latin typeface="TeXGyreHeros" pitchFamily="2" charset="77"/>
              </a:defRPr>
            </a:lvl1pPr>
          </a:lstStyle>
          <a:p>
            <a:fld id="{5F3ADF2E-282C-A449-81FF-2FFFB0AF9773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 b="0" i="0">
                <a:latin typeface="TeXGyreHeros" pitchFamily="2" charset="77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 userDrawn="1"/>
        </p:nvSpPr>
        <p:spPr>
          <a:xfrm>
            <a:off x="-9919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4554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 b="0" i="0">
                <a:solidFill>
                  <a:schemeClr val="bg1"/>
                </a:solidFill>
                <a:latin typeface="TeXGyreHeros" pitchFamily="2" charset="77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 userDrawn="1"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 b="0" i="0"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23677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b="0" i="0" dirty="0" smtClean="0">
                <a:solidFill>
                  <a:schemeClr val="bg1"/>
                </a:solidFill>
                <a:latin typeface="TeXGyreHeros" pitchFamily="2" charset="77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 userDrawn="1"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6557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E9C5DD1F-5D37-8144-8720-4D9EA0A9CA2F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272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79BF3141-E3FB-8C4F-B6CB-E62276419D70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2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  <a:lvl2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2pPr>
            <a:lvl3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3pPr>
            <a:lvl4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4pPr>
            <a:lvl5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F03971C5-8978-A84C-BA66-0CA6B8531D4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55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rgbClr val="EEEEEE">
                <a:lumMod val="100000"/>
              </a:srgbClr>
            </a:gs>
            <a:gs pos="73000">
              <a:srgbClr val="EEEEEE">
                <a:lumMod val="99000"/>
                <a:lumOff val="1000"/>
              </a:srgbClr>
            </a:gs>
            <a:gs pos="82000">
              <a:srgbClr val="EEEEEE">
                <a:lumMod val="98000"/>
                <a:lumOff val="2000"/>
              </a:srgbClr>
            </a:gs>
            <a:gs pos="100000">
              <a:srgbClr val="EEEEEE">
                <a:lumMod val="97000"/>
                <a:lumOff val="3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TeXGyreHeros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fld id="{6BB3B715-6EC4-C94A-9934-42477DF3E605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Google Shape;9;p1">
            <a:extLst>
              <a:ext uri="{FF2B5EF4-FFF2-40B4-BE49-F238E27FC236}">
                <a16:creationId xmlns:a16="http://schemas.microsoft.com/office/drawing/2014/main" id="{226DC97C-D9A5-B308-E2A2-23C07E20B76C}"/>
              </a:ext>
            </a:extLst>
          </p:cNvPr>
          <p:cNvCxnSpPr/>
          <p:nvPr userDrawn="1"/>
        </p:nvCxnSpPr>
        <p:spPr>
          <a:xfrm>
            <a:off x="589416" y="4562476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25579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2429C40D-3C6E-FE4E-ACFC-9C9BACDCD891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05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TeXGyreHero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TeXGyreHero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1CCE0387-5D0F-484B-BD0F-F3C6F735945D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810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23912C6D-CA7E-D141-925C-A4BE16737F2D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90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310ABC4-B1AC-6842-9EC2-808DCB1D85D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89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 b="0" i="0">
                <a:latin typeface="TeXGyreHeros" pitchFamily="2" charset="77"/>
              </a:defRPr>
            </a:lvl1pPr>
            <a:lvl2pPr>
              <a:defRPr sz="2800" b="0" i="0">
                <a:latin typeface="TeXGyreHeros" pitchFamily="2" charset="77"/>
              </a:defRPr>
            </a:lvl2pPr>
            <a:lvl3pPr>
              <a:defRPr sz="2400" b="0" i="0">
                <a:latin typeface="TeXGyreHeros" pitchFamily="2" charset="77"/>
              </a:defRPr>
            </a:lvl3pPr>
            <a:lvl4pPr>
              <a:defRPr sz="2000" b="0" i="0">
                <a:latin typeface="TeXGyreHeros" pitchFamily="2" charset="77"/>
              </a:defRPr>
            </a:lvl4pPr>
            <a:lvl5pPr>
              <a:defRPr sz="2000" b="0" i="0">
                <a:latin typeface="TeXGyreHeros" pitchFamily="2" charset="7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 b="0" i="0">
                <a:latin typeface="TeXGyreHeros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68BA949D-6FB4-154F-B431-8611B27A07DD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54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 b="0" i="0">
                <a:latin typeface="TeXGyreHeros" pitchFamily="2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 b="0" i="0">
                <a:latin typeface="TeXGyreHeros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61E22BF9-4E7D-4C4C-99DC-1A491AFFD645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043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C545853-5B67-9946-9CF1-866CB59DF9D2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 userDrawn="1"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5751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1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b="0" i="0" kern="1200">
          <a:solidFill>
            <a:schemeClr val="accent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pitt.edu/~shk148/teaching/CS0449-2234/#handou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sites.pitt.edu/~shk148/teaching/CS0449-2234/code/scan.c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83634B4-4154-FC07-0EAE-0C8FDFB669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ea typeface="Open Sans" pitchFamily="2" charset="0"/>
                <a:cs typeface="Open Sans" pitchFamily="2" charset="0"/>
              </a:rPr>
              <a:t>Installing Visual Studio Code</a:t>
            </a:r>
          </a:p>
          <a:p>
            <a:r>
              <a:rPr lang="en-US" dirty="0">
                <a:ea typeface="Open Sans" pitchFamily="2" charset="0"/>
                <a:cs typeface="Open Sans" pitchFamily="2" charset="0"/>
              </a:rPr>
              <a:t>Installing the Remote Development Pack</a:t>
            </a:r>
          </a:p>
          <a:p>
            <a:r>
              <a:rPr lang="en-US" b="1">
                <a:ea typeface="Open Sans" pitchFamily="2" charset="0"/>
                <a:cs typeface="Open Sans" pitchFamily="2" charset="0"/>
              </a:rPr>
              <a:t>Disabling Flock</a:t>
            </a:r>
            <a:endParaRPr lang="en-US" b="1" dirty="0">
              <a:ea typeface="Open Sans" pitchFamily="2" charset="0"/>
              <a:cs typeface="Open Sans" pitchFamily="2" charset="0"/>
            </a:endParaRPr>
          </a:p>
          <a:p>
            <a:endParaRPr lang="en-US" dirty="0">
              <a:ea typeface="Open Sans" pitchFamily="2" charset="0"/>
              <a:cs typeface="Open Sans" pitchFamily="2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D1A803-EFD6-1951-97DD-E87C5E63E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54"/>
            <a:ext cx="6105776" cy="74912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ETBembo RomanLF" panose="02000503000000000000" pitchFamily="2" charset="0"/>
              </a:rPr>
              <a:t>CS0449: Introduction to System Software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000AC8C-02BC-B843-D359-4FD935047E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24102" y="2175028"/>
            <a:ext cx="5139313" cy="648133"/>
          </a:xfrm>
        </p:spPr>
        <p:txBody>
          <a:bodyPr>
            <a:noAutofit/>
          </a:bodyPr>
          <a:lstStyle/>
          <a:p>
            <a:r>
              <a:rPr lang="en-US" sz="2500" b="1" dirty="0"/>
              <a:t>How to connect to Thoth from Visual Studio Code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CD08C5-6A96-8629-4D9B-CAD0B46DEA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15050" y="26127"/>
            <a:ext cx="3028950" cy="749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ETBembo RomanLF" panose="02000503000000000000" pitchFamily="2" charset="0"/>
              </a:rPr>
              <a:t>S</a:t>
            </a:r>
            <a:r>
              <a:rPr lang="en-US" sz="2000" dirty="0">
                <a:latin typeface="ETBembo RomanLF" panose="02000503000000000000" pitchFamily="2" charset="0"/>
              </a:rPr>
              <a:t>HINWOO </a:t>
            </a:r>
            <a:r>
              <a:rPr lang="en-US" sz="2400" dirty="0">
                <a:latin typeface="ETBembo RomanLF" panose="02000503000000000000" pitchFamily="2" charset="0"/>
              </a:rPr>
              <a:t>K</a:t>
            </a:r>
            <a:r>
              <a:rPr lang="en-US" sz="2000" dirty="0">
                <a:latin typeface="ETBembo RomanLF" panose="02000503000000000000" pitchFamily="2" charset="0"/>
              </a:rPr>
              <a:t>IM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717C70-F235-22C2-47E3-5332B488F35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85303"/>
            <a:ext cx="3459437" cy="4154750"/>
          </a:xfrm>
        </p:spPr>
        <p:txBody>
          <a:bodyPr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2200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Jan 27</a:t>
            </a:r>
            <a:r>
              <a:rPr lang="en-US" sz="1500" baseline="30000" dirty="0">
                <a:ea typeface="Open Sans" pitchFamily="2" charset="0"/>
                <a:cs typeface="Open Sans" pitchFamily="2" charset="0"/>
              </a:rPr>
              <a:t>th</a:t>
            </a:r>
            <a:r>
              <a:rPr lang="en-US" sz="1500" dirty="0">
                <a:ea typeface="Open Sans" pitchFamily="2" charset="0"/>
                <a:cs typeface="Open Sans" pitchFamily="2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with materials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Former CS449 TAs</a:t>
            </a:r>
          </a:p>
          <a:p>
            <a:pPr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University of Pittsburgh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0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501A20E-3DA8-63F1-7803-6B86731C0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A: Practicing Data and Bitwise Manipulation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B6F054-973E-EA9C-B8FB-62F9FB480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Collaboration: You are </a:t>
            </a:r>
            <a:r>
              <a:rPr lang="en-US" u="sng" dirty="0"/>
              <a:t>encouraged</a:t>
            </a:r>
            <a:r>
              <a:rPr lang="en-US" dirty="0"/>
              <a:t> to work with one other person.</a:t>
            </a:r>
          </a:p>
          <a:p>
            <a:pPr lvl="1"/>
            <a:r>
              <a:rPr lang="en-US" dirty="0"/>
              <a:t>Your partner must be in the same recitation section</a:t>
            </a:r>
          </a:p>
          <a:p>
            <a:pPr lvl="1"/>
            <a:r>
              <a:rPr lang="en-US" dirty="0"/>
              <a:t>Select your partner’s name on Gradescope</a:t>
            </a:r>
          </a:p>
          <a:p>
            <a:r>
              <a:rPr lang="en-US" dirty="0"/>
              <a:t>Part A – Problems</a:t>
            </a:r>
          </a:p>
          <a:p>
            <a:pPr lvl="1"/>
            <a:r>
              <a:rPr lang="en-US" dirty="0"/>
              <a:t>See L1: Data Representation on Gradescope</a:t>
            </a:r>
          </a:p>
          <a:p>
            <a:pPr lvl="2"/>
            <a:r>
              <a:rPr lang="en-US" dirty="0"/>
              <a:t>Multiple choice, fill-in-the-blank type of questions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1511D-FBF6-C7A9-C604-0AAC26342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3B715-6EC4-C94A-9934-42477DF3E605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B1D0E-85F6-5FBD-519E-FD03D35B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D9EF6-FF01-6E39-07B3-A51FF47E3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1C7B4A-9CCE-B310-B551-5ADFB3352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02" y="4231436"/>
            <a:ext cx="7772400" cy="182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693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BC3BB-57FB-72C9-AA96-998B7AE72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B1: Understanding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058DE-BD57-8221-7DE8-6B4BA1F2A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TODO: Write a program that prints the size of three structs</a:t>
            </a:r>
          </a:p>
          <a:p>
            <a:pPr lvl="1"/>
            <a:r>
              <a:rPr lang="en-US" dirty="0"/>
              <a:t>REQUIREMENTS: create two files (</a:t>
            </a:r>
            <a:r>
              <a:rPr lang="en-US" dirty="0" err="1"/>
              <a:t>size.c</a:t>
            </a:r>
            <a:r>
              <a:rPr lang="en-US" dirty="0"/>
              <a:t>, </a:t>
            </a:r>
            <a:r>
              <a:rPr lang="en-US" dirty="0" err="1"/>
              <a:t>size.h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size.c</a:t>
            </a:r>
            <a:r>
              <a:rPr lang="en-US" dirty="0"/>
              <a:t> has your implementation</a:t>
            </a:r>
          </a:p>
          <a:p>
            <a:pPr lvl="2"/>
            <a:r>
              <a:rPr lang="en-US" dirty="0" err="1"/>
              <a:t>size.h</a:t>
            </a:r>
            <a:r>
              <a:rPr lang="en-US" dirty="0"/>
              <a:t> contains the structs</a:t>
            </a:r>
          </a:p>
          <a:p>
            <a:pPr lvl="1"/>
            <a:r>
              <a:rPr lang="en-US" dirty="0"/>
              <a:t>Expected output: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The size of struct A is #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The size of struct B is #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The size of struct C is #</a:t>
            </a:r>
            <a:endParaRPr lang="en-US" sz="1800" b="0" i="0" dirty="0">
              <a:solidFill>
                <a:srgbClr val="11111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61963-265B-FE34-D075-EBA6908D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1C5-8978-A84C-BA66-0CA6B8531D4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E715E-64A3-3F9E-B414-4D572BE3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8B2B2-BF4B-00B7-8884-E7347045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233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BC3BB-57FB-72C9-AA96-998B7AE72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B2: Understanding ternary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058DE-BD57-8221-7DE8-6B4BA1F2A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cs typeface="Consolas" panose="020B0609020204030204" pitchFamily="49" charset="0"/>
              </a:rPr>
              <a:t>TODO: Implement the function </a:t>
            </a:r>
            <a:r>
              <a:rPr lang="en-US" dirty="0"/>
              <a:t>ternary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ternary.c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int ternary(int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cond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true_value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false_value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{ /*...*/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1"/>
            <a:r>
              <a:rPr lang="en-US" sz="1800" dirty="0">
                <a:cs typeface="Consolas" panose="020B0609020204030204" pitchFamily="49" charset="0"/>
              </a:rPr>
              <a:t>Cannot use the ternary operator</a:t>
            </a:r>
          </a:p>
          <a:p>
            <a:pPr lvl="1"/>
            <a:r>
              <a:rPr lang="en-US" sz="1800" dirty="0">
                <a:cs typeface="Consolas" panose="020B0609020204030204" pitchFamily="49" charset="0"/>
              </a:rPr>
              <a:t>Output of ternary should be the same as: </a:t>
            </a:r>
            <a:r>
              <a:rPr lang="en-US" sz="1800" b="0" i="0" dirty="0" err="1">
                <a:solidFill>
                  <a:srgbClr val="11111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cond?true_value:false_value</a:t>
            </a:r>
            <a:endParaRPr lang="en-US" sz="1800" b="0" i="0" dirty="0">
              <a:solidFill>
                <a:srgbClr val="11111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1800" dirty="0">
              <a:solidFill>
                <a:srgbClr val="11111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1800" b="0" i="0" dirty="0">
              <a:solidFill>
                <a:srgbClr val="11111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 algn="ctr">
              <a:buNone/>
            </a:pPr>
            <a:r>
              <a:rPr lang="en-US" sz="1800" dirty="0">
                <a:solidFill>
                  <a:srgbClr val="11111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VARIABLE = CONDITION ? STATEMENT_1 : STATEMENT_2</a:t>
            </a:r>
          </a:p>
          <a:p>
            <a:pPr marL="457200" lvl="1" indent="0" algn="ctr">
              <a:buNone/>
            </a:pPr>
            <a:endParaRPr lang="en-US" sz="1800" dirty="0">
              <a:solidFill>
                <a:srgbClr val="11111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b="0" i="0" dirty="0">
                <a:solidFill>
                  <a:srgbClr val="11111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(CONDITION == TRUE) VARIABLE = STATEMENT_1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11111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 if (CONDITION == FALSE) VARIABLE = STATEMENT_2</a:t>
            </a:r>
            <a:endParaRPr lang="en-US" sz="1800" b="0" i="0" dirty="0">
              <a:solidFill>
                <a:srgbClr val="11111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61963-265B-FE34-D075-EBA6908D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1C5-8978-A84C-BA66-0CA6B8531D4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E715E-64A3-3F9E-B414-4D572BE3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8B2B2-BF4B-00B7-8884-E7347045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297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B649E-0E72-5B41-3532-DDA264A38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B3: Creating a simple calculator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F4605-B856-74DC-AACC-231177CFF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onsolas" panose="020B0609020204030204" pitchFamily="49" charset="0"/>
              </a:rPr>
              <a:t>Sample output: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Enter your calculation: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3 + 4 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 3 + 4 = 7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Enter your calculation: 3 c 4 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Invalid calculation! "3 c 4" </a:t>
            </a:r>
          </a:p>
          <a:p>
            <a:r>
              <a:rPr lang="en-US" dirty="0">
                <a:cs typeface="Consolas" panose="020B0609020204030204" pitchFamily="49" charset="0"/>
              </a:rPr>
              <a:t>Requirements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Create 1 files: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calculator.c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Inputs must be read from keyboard (use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cs typeface="Consolas" panose="020B0609020204030204" pitchFamily="49" charset="0"/>
              </a:rPr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Support the following operations: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+, -, *, /, %</a:t>
            </a:r>
            <a:r>
              <a:rPr lang="en-US" dirty="0">
                <a:cs typeface="Consolas" panose="020B0609020204030204" pitchFamily="49" charset="0"/>
              </a:rPr>
              <a:t>(mod)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dirty="0">
                <a:cs typeface="Consolas" panose="020B0609020204030204" pitchFamily="49" charset="0"/>
              </a:rPr>
              <a:t> (bitwise and),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US" dirty="0">
                <a:cs typeface="Consolas" panose="020B0609020204030204" pitchFamily="49" charset="0"/>
              </a:rPr>
              <a:t> (bitwise not)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If input is invalid, print output with same format as sample output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ED436-517D-E94E-6620-5008B6588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1C5-8978-A84C-BA66-0CA6B8531D44}" type="datetime3">
              <a:rPr lang="en-US" smtClean="0"/>
              <a:pPr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720A6-1618-1C30-2B84-38A32AC7F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53F25-7085-FD96-E441-AD19BCCB9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621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7768-6258-2654-D867-DA66F034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865DE-4C08-3ABD-57F0-4FA68360D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Slides/Example code can be found: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2"/>
              </a:rPr>
              <a:t>https://sites.pitt.edu/~shk148/teaching/CS0449-2234/#handouts</a:t>
            </a:r>
            <a:endParaRPr lang="en-US" sz="2000" dirty="0">
              <a:solidFill>
                <a:schemeClr val="accent1"/>
              </a:solidFill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lvl="1"/>
            <a:r>
              <a:rPr lang="en-US" sz="1600" dirty="0">
                <a:ea typeface="Open Sans" panose="020B0606030504020204" pitchFamily="34" charset="0"/>
                <a:cs typeface="Open Sans" panose="020B0606030504020204" pitchFamily="34" charset="0"/>
              </a:rPr>
              <a:t>Link in Discord (#</a:t>
            </a:r>
            <a:r>
              <a:rPr lang="en-US" sz="1600" dirty="0"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announcements</a:t>
            </a:r>
            <a:r>
              <a:rPr lang="en-US" sz="1600" dirty="0"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r>
              <a:rPr lang="en-US" sz="2000" dirty="0">
                <a:ea typeface="Open Sans" panose="020B0606030504020204" pitchFamily="34" charset="0"/>
                <a:cs typeface="Open Sans" panose="020B0606030504020204" pitchFamily="34" charset="0"/>
              </a:rPr>
              <a:t>TA Office Hours Finalized</a:t>
            </a:r>
          </a:p>
          <a:p>
            <a:pPr lvl="1"/>
            <a:r>
              <a:rPr lang="en-US" sz="1800" dirty="0">
                <a:ea typeface="Open Sans" panose="020B0606030504020204" pitchFamily="34" charset="0"/>
                <a:cs typeface="Open Sans" panose="020B0606030504020204" pitchFamily="34" charset="0"/>
              </a:rPr>
              <a:t>Updates will be posted to Discord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EDB1FA2-3ED4-9088-4AC5-D26C09D5F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3959651"/>
              </p:ext>
            </p:extLst>
          </p:nvPr>
        </p:nvGraphicFramePr>
        <p:xfrm>
          <a:off x="532897" y="2787650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b="0" i="0" dirty="0">
                        <a:effectLst/>
                        <a:latin typeface="TeXGyreHeros" pitchFamily="2" charset="77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5EADC8D-9CC4-D764-185E-CCD0F48C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962-33F2-C44A-BF78-1127C923347A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9800DE1-778A-F561-46C8-7B2D02A39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Shinwoo Kim - CS 0449 - Recitation 01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03D2DB-F793-06E9-0C7D-B4EBC0AA7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28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72088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520113A-CE67-6169-D9AF-5A5703C9F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97" y="1200817"/>
            <a:ext cx="4189314" cy="3249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 Programming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5EE033-A893-B8DE-ABDB-C641ADAAF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450081"/>
            <a:ext cx="3465438" cy="775494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Basic Input/Output using the C Standard Library</a:t>
            </a:r>
          </a:p>
        </p:txBody>
      </p:sp>
      <p:pic>
        <p:nvPicPr>
          <p:cNvPr id="1026" name="Picture 2" descr="Amazon.com: C Programming Language, 2nd Edition: 8601410794231: Brian W.  Kernighan, Dennis M. Ritchie: Books">
            <a:extLst>
              <a:ext uri="{FF2B5EF4-FFF2-40B4-BE49-F238E27FC236}">
                <a16:creationId xmlns:a16="http://schemas.microsoft.com/office/drawing/2014/main" id="{9DF1417C-184C-2F0A-A474-225105FFC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71914" y="335456"/>
            <a:ext cx="4219227" cy="569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354DDED-68BC-B7D7-3BBB-C47A2AFD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82951"/>
            <a:ext cx="2057400" cy="365125"/>
          </a:xfrm>
        </p:spPr>
        <p:txBody>
          <a:bodyPr/>
          <a:lstStyle/>
          <a:p>
            <a:fld id="{2E061507-AAA4-C742-BB55-3B1AC8DB152B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739B0F4-B224-1FC2-752F-5F662FBD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92875"/>
            <a:ext cx="3086100" cy="365125"/>
          </a:xfrm>
        </p:spPr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76C7D60-171E-A750-28A8-F28B3435E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9868D0B5-37F3-4AD0-A5BE-ADDF1EB1DF9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38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102" y="29374"/>
            <a:ext cx="8007796" cy="681037"/>
          </a:xfrm>
        </p:spPr>
        <p:txBody>
          <a:bodyPr>
            <a:normAutofit/>
          </a:bodyPr>
          <a:lstStyle/>
          <a:p>
            <a:r>
              <a:rPr lang="en-US" sz="2100" dirty="0"/>
              <a:t>Standard C Library (</a:t>
            </a:r>
            <a:r>
              <a:rPr lang="en-US" sz="2100" dirty="0" err="1">
                <a:latin typeface="Consolas" panose="020B0609020204030204" pitchFamily="49" charset="0"/>
              </a:rPr>
              <a:t>libc</a:t>
            </a:r>
            <a:r>
              <a:rPr lang="en-US" sz="21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Lab0, you used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 </a:t>
            </a:r>
            <a:r>
              <a:rPr lang="en-US" dirty="0"/>
              <a:t>in the Hello World program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printf("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Hello world! x is currently %d \n</a:t>
            </a:r>
            <a:r>
              <a:rPr lang="en-US" dirty="0">
                <a:latin typeface="Consolas" panose="020B0609020204030204" pitchFamily="49" charset="0"/>
              </a:rPr>
              <a:t>", x);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Hello world! x is currently 2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printf() </a:t>
            </a:r>
            <a:r>
              <a:rPr lang="en-US" dirty="0"/>
              <a:t>stringified the arguments and printed to the standard output</a:t>
            </a:r>
          </a:p>
          <a:p>
            <a:pPr lvl="2"/>
            <a:r>
              <a:rPr lang="en-US" dirty="0"/>
              <a:t>formatted the string and filled-in the placeholders (e.g., </a:t>
            </a:r>
            <a:r>
              <a:rPr lang="en-US" dirty="0">
                <a:latin typeface="Consolas" panose="020B0609020204030204" pitchFamily="49" charset="0"/>
              </a:rPr>
              <a:t>%d</a:t>
            </a:r>
            <a:r>
              <a:rPr lang="en-US" dirty="0"/>
              <a:t>)</a:t>
            </a:r>
          </a:p>
          <a:p>
            <a:r>
              <a:rPr lang="en-US" dirty="0"/>
              <a:t>Notice we didn’t need to implement that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function ourself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is a function built-in to C’s standard I/O library</a:t>
            </a:r>
          </a:p>
          <a:p>
            <a:pPr lvl="2"/>
            <a:r>
              <a:rPr lang="en-US" dirty="0"/>
              <a:t>Hence, we needed to tell our compiler to make use of the standard library functions with </a:t>
            </a:r>
            <a:r>
              <a:rPr lang="en-US" dirty="0">
                <a:latin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</a:rPr>
              <a:t>&gt;</a:t>
            </a:r>
          </a:p>
          <a:p>
            <a:pPr lvl="2"/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You will talk about how the libraries are linked to your code in lecture soon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61507-AAA4-C742-BB55-3B1AC8DB152B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0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2E52-1B18-D70F-3D34-C9A9C6A5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gives us information about functions, commands,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20024-92E2-3D53-1678-8063B6368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134088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On most Unix/Unix-like systems, you can use </a:t>
            </a:r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to learn more about functions/commands/etc.</a:t>
            </a:r>
          </a:p>
          <a:p>
            <a:r>
              <a:rPr lang="en-US" dirty="0"/>
              <a:t>The manual has the most accurate information about all the library functions, programs, commands,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B8E66-3ADF-4E1D-73C1-0412E1003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F3FD0-DCA7-1844-BC8B-E7A62B5B452A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353C1-4767-0808-8078-3C062952F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228A6-8DE0-24B5-DFAA-6C1C3304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A3599D-D559-73DC-E274-F59045458953}"/>
              </a:ext>
            </a:extLst>
          </p:cNvPr>
          <p:cNvSpPr/>
          <p:nvPr/>
        </p:nvSpPr>
        <p:spPr>
          <a:xfrm>
            <a:off x="568102" y="2262463"/>
            <a:ext cx="8007796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&gt; Man printf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83D1B4-82DB-EFA1-8B69-2B2EE20C9931}"/>
              </a:ext>
            </a:extLst>
          </p:cNvPr>
          <p:cNvSpPr/>
          <p:nvPr/>
        </p:nvSpPr>
        <p:spPr>
          <a:xfrm>
            <a:off x="566375" y="2627589"/>
            <a:ext cx="8007796" cy="28493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SCANF(3)    		 Library Functions Manual			 SCANF(3)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NAME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printf, </a:t>
            </a:r>
            <a:r>
              <a:rPr lang="en-US" sz="1500" dirty="0" err="1">
                <a:latin typeface="Consolas" panose="020B0609020204030204" pitchFamily="49" charset="0"/>
              </a:rPr>
              <a:t>fprintf</a:t>
            </a:r>
            <a:r>
              <a:rPr lang="en-US" sz="1500" dirty="0">
                <a:latin typeface="Consolas" panose="020B0609020204030204" pitchFamily="49" charset="0"/>
              </a:rPr>
              <a:t>, ... , </a:t>
            </a:r>
            <a:r>
              <a:rPr lang="en-US" sz="1500" dirty="0" err="1">
                <a:latin typeface="Consolas" panose="020B0609020204030204" pitchFamily="49" charset="0"/>
              </a:rPr>
              <a:t>vsnprintf</a:t>
            </a:r>
            <a:r>
              <a:rPr lang="en-US" sz="1500" dirty="0">
                <a:latin typeface="Consolas" panose="020B0609020204030204" pitchFamily="49" charset="0"/>
              </a:rPr>
              <a:t> - formatted output conversion</a:t>
            </a:r>
          </a:p>
          <a:p>
            <a:pPr marL="0" indent="0">
              <a:buNone/>
            </a:pPr>
            <a:endParaRPr lang="en-US" sz="15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SYNOPSIS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#include &lt;</a:t>
            </a:r>
            <a:r>
              <a:rPr lang="en-US" sz="1500" dirty="0" err="1">
                <a:latin typeface="Consolas" panose="020B0609020204030204" pitchFamily="49" charset="0"/>
              </a:rPr>
              <a:t>stdio.h</a:t>
            </a:r>
            <a:r>
              <a:rPr lang="en-US" sz="1500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int printf(const char </a:t>
            </a:r>
            <a:r>
              <a:rPr lang="en-US" sz="1500" i="1" dirty="0">
                <a:latin typeface="Consolas" panose="020B0609020204030204" pitchFamily="49" charset="0"/>
              </a:rPr>
              <a:t>*restrict format</a:t>
            </a:r>
            <a:r>
              <a:rPr lang="en-US" sz="1500" dirty="0">
                <a:latin typeface="Consolas" panose="020B0609020204030204" pitchFamily="49" charset="0"/>
              </a:rPr>
              <a:t>, ...);</a:t>
            </a:r>
          </a:p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DESCRIPTION</a:t>
            </a:r>
          </a:p>
          <a:p>
            <a:pPr lvl="1"/>
            <a:r>
              <a:rPr lang="en-US" sz="1500" dirty="0">
                <a:latin typeface="Consolas" panose="020B0609020204030204" pitchFamily="49" charset="0"/>
              </a:rPr>
              <a:t>The functions in the printf() family produce output according to a format as described below</a:t>
            </a:r>
          </a:p>
          <a:p>
            <a:pPr algn="ctr"/>
            <a:r>
              <a:rPr lang="en-US" sz="1500" dirty="0"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5BE4392-9870-978B-6524-E85C8CD12DD0}"/>
              </a:ext>
            </a:extLst>
          </p:cNvPr>
          <p:cNvSpPr txBox="1">
            <a:spLocks/>
          </p:cNvSpPr>
          <p:nvPr/>
        </p:nvSpPr>
        <p:spPr>
          <a:xfrm>
            <a:off x="558675" y="5534089"/>
            <a:ext cx="8015496" cy="13408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accent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you are having trouble running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man</a:t>
            </a:r>
            <a:r>
              <a:rPr lang="en-US" dirty="0"/>
              <a:t> on Thoth</a:t>
            </a:r>
          </a:p>
          <a:p>
            <a:pPr lvl="1"/>
            <a:r>
              <a:rPr lang="en-US" dirty="0"/>
              <a:t>try: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MANPATH= man 3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99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 animBg="1"/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E36C3CB-7277-B06F-8474-14092E738986}"/>
              </a:ext>
            </a:extLst>
          </p:cNvPr>
          <p:cNvSpPr/>
          <p:nvPr/>
        </p:nvSpPr>
        <p:spPr>
          <a:xfrm>
            <a:off x="585706" y="827281"/>
            <a:ext cx="660328" cy="3322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FC1448-3746-0CAE-9707-1729CDBF3765}"/>
              </a:ext>
            </a:extLst>
          </p:cNvPr>
          <p:cNvSpPr/>
          <p:nvPr/>
        </p:nvSpPr>
        <p:spPr>
          <a:xfrm>
            <a:off x="3469500" y="827281"/>
            <a:ext cx="1102500" cy="332216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5289CE-477D-EF30-498A-110AA8D59F49}"/>
              </a:ext>
            </a:extLst>
          </p:cNvPr>
          <p:cNvSpPr/>
          <p:nvPr/>
        </p:nvSpPr>
        <p:spPr>
          <a:xfrm>
            <a:off x="4699188" y="827281"/>
            <a:ext cx="2955369" cy="332216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07DFD-91AE-C0E2-751B-B0295A3B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look at using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1F98-73B1-E48E-CB76-D37DD0CD7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7C60-2AB9-4E48-BC8A-1689CA684695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0FAA5-9F03-5DAB-B832-1BA3E373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587-BF4D-B566-35C1-25C3532BE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Google Shape;222;p30">
            <a:extLst>
              <a:ext uri="{FF2B5EF4-FFF2-40B4-BE49-F238E27FC236}">
                <a16:creationId xmlns:a16="http://schemas.microsoft.com/office/drawing/2014/main" id="{9A2E6B63-3A09-70E3-7F42-14E5EC0F2852}"/>
              </a:ext>
            </a:extLst>
          </p:cNvPr>
          <p:cNvSpPr txBox="1">
            <a:spLocks/>
          </p:cNvSpPr>
          <p:nvPr/>
        </p:nvSpPr>
        <p:spPr>
          <a:xfrm>
            <a:off x="191924" y="1414856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characters printed (excluding null terminator)</a:t>
            </a:r>
          </a:p>
        </p:txBody>
      </p:sp>
      <p:cxnSp>
        <p:nvCxnSpPr>
          <p:cNvPr id="8" name="Google Shape;223;p30">
            <a:extLst>
              <a:ext uri="{FF2B5EF4-FFF2-40B4-BE49-F238E27FC236}">
                <a16:creationId xmlns:a16="http://schemas.microsoft.com/office/drawing/2014/main" id="{E601E026-A84C-9DF5-A8EC-6538D063E34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H="1" flipV="1">
            <a:off x="915870" y="1159497"/>
            <a:ext cx="584166" cy="255359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75E35E19-4C73-89ED-7AE9-954F887A889D}"/>
              </a:ext>
            </a:extLst>
          </p:cNvPr>
          <p:cNvSpPr txBox="1">
            <a:spLocks/>
          </p:cNvSpPr>
          <p:nvPr/>
        </p:nvSpPr>
        <p:spPr>
          <a:xfrm>
            <a:off x="2967128" y="1452539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Remember, in C, a string is just an array of characters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82E7889A-3CCC-AE69-97E2-17EC38FDC899}"/>
              </a:ext>
            </a:extLst>
          </p:cNvPr>
          <p:cNvCxnSpPr>
            <a:cxnSpLocks/>
            <a:stCxn id="13" idx="0"/>
            <a:endCxn id="10" idx="2"/>
          </p:cNvCxnSpPr>
          <p:nvPr/>
        </p:nvCxnSpPr>
        <p:spPr>
          <a:xfrm flipV="1">
            <a:off x="4000549" y="1159497"/>
            <a:ext cx="20201" cy="293042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" name="Google Shape;231;p31">
            <a:extLst>
              <a:ext uri="{FF2B5EF4-FFF2-40B4-BE49-F238E27FC236}">
                <a16:creationId xmlns:a16="http://schemas.microsoft.com/office/drawing/2014/main" id="{849F7A1B-F25B-561A-8802-5A022AFDB4AC}"/>
              </a:ext>
            </a:extLst>
          </p:cNvPr>
          <p:cNvSpPr txBox="1">
            <a:spLocks/>
          </p:cNvSpPr>
          <p:nvPr/>
        </p:nvSpPr>
        <p:spPr>
          <a:xfrm>
            <a:off x="5308660" y="1348035"/>
            <a:ext cx="3274937" cy="1369356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We place placeholders which begin with a percent sign (%). The variables which comes after the formatter will replace the placeholders when printing</a:t>
            </a:r>
          </a:p>
        </p:txBody>
      </p:sp>
      <p:cxnSp>
        <p:nvCxnSpPr>
          <p:cNvPr id="25" name="Google Shape;233;p31">
            <a:extLst>
              <a:ext uri="{FF2B5EF4-FFF2-40B4-BE49-F238E27FC236}">
                <a16:creationId xmlns:a16="http://schemas.microsoft.com/office/drawing/2014/main" id="{A9182001-BA18-5712-0F68-76F6B24D4892}"/>
              </a:ext>
            </a:extLst>
          </p:cNvPr>
          <p:cNvCxnSpPr>
            <a:cxnSpLocks/>
            <a:stCxn id="24" idx="0"/>
            <a:endCxn id="11" idx="2"/>
          </p:cNvCxnSpPr>
          <p:nvPr/>
        </p:nvCxnSpPr>
        <p:spPr>
          <a:xfrm flipH="1" flipV="1">
            <a:off x="6176873" y="1159497"/>
            <a:ext cx="769256" cy="188538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8FBA3-6230-27C4-3E64-C365877F8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52075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int printf(const char * format string, ...);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86CF561B-2563-D064-5039-C2F543DDF7D6}"/>
              </a:ext>
            </a:extLst>
          </p:cNvPr>
          <p:cNvSpPr txBox="1">
            <a:spLocks/>
          </p:cNvSpPr>
          <p:nvPr/>
        </p:nvSpPr>
        <p:spPr>
          <a:xfrm>
            <a:off x="560402" y="2813980"/>
            <a:ext cx="8023196" cy="2562384"/>
          </a:xfrm>
          <a:prstGeom prst="rect">
            <a:avLst/>
          </a:prstGeom>
          <a:solidFill>
            <a:schemeClr val="tx1"/>
          </a:solidFill>
          <a:ln w="38100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800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"Name: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, Info: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”John"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sz="1800" dirty="0" err="1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Ht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%g\n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5.9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sz="1800" dirty="0" err="1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18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Dorm: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%s\n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9ECBFF"/>
                </a:solidFill>
                <a:latin typeface="Consolas" panose="020B0609020204030204" pitchFamily="49" charset="0"/>
              </a:rPr>
              <a:t>“</a:t>
            </a:r>
            <a:r>
              <a:rPr lang="en-US" sz="18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Towers</a:t>
            </a:r>
            <a:r>
              <a:rPr lang="en-US" sz="1800" dirty="0">
                <a:solidFill>
                  <a:srgbClr val="9ECBFF"/>
                </a:solidFill>
                <a:latin typeface="Consolas" panose="020B0609020204030204" pitchFamily="49" charset="0"/>
              </a:rPr>
              <a:t>”</a:t>
            </a: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2F6B3-A9A3-DE29-3845-F829DD04E4C4}"/>
              </a:ext>
            </a:extLst>
          </p:cNvPr>
          <p:cNvSpPr txBox="1"/>
          <p:nvPr/>
        </p:nvSpPr>
        <p:spPr>
          <a:xfrm>
            <a:off x="585706" y="5472954"/>
            <a:ext cx="3435044" cy="92333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Name: John, Info: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Age: 20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5.9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Year: 3 Dorm: Towers</a:t>
            </a:r>
          </a:p>
        </p:txBody>
      </p:sp>
    </p:spTree>
    <p:extLst>
      <p:ext uri="{BB962C8B-B14F-4D97-AF65-F5344CB8AC3E}">
        <p14:creationId xmlns:p14="http://schemas.microsoft.com/office/powerpoint/2010/main" val="190383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7" grpId="0" animBg="1"/>
      <p:bldP spid="13" grpId="0" animBg="1"/>
      <p:bldP spid="24" grpId="0" animBg="1"/>
      <p:bldP spid="12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EC0B20-16FA-B355-EFF5-FF1D6C19BC7B}"/>
              </a:ext>
            </a:extLst>
          </p:cNvPr>
          <p:cNvSpPr/>
          <p:nvPr/>
        </p:nvSpPr>
        <p:spPr>
          <a:xfrm>
            <a:off x="1895874" y="2121564"/>
            <a:ext cx="660328" cy="3322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E87E77-C0FC-FF47-5318-1DF042F6A8AE}"/>
              </a:ext>
            </a:extLst>
          </p:cNvPr>
          <p:cNvSpPr/>
          <p:nvPr/>
        </p:nvSpPr>
        <p:spPr>
          <a:xfrm>
            <a:off x="5251167" y="2182132"/>
            <a:ext cx="1035117" cy="33221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94A18B-8E0C-C6FF-6A13-6A416C4B354D}"/>
              </a:ext>
            </a:extLst>
          </p:cNvPr>
          <p:cNvSpPr/>
          <p:nvPr/>
        </p:nvSpPr>
        <p:spPr>
          <a:xfrm>
            <a:off x="6507918" y="2182132"/>
            <a:ext cx="505573" cy="3322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Input using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0DC4B-752C-8C43-9879-64F89CA51352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Google Shape;222;p30">
            <a:extLst>
              <a:ext uri="{FF2B5EF4-FFF2-40B4-BE49-F238E27FC236}">
                <a16:creationId xmlns:a16="http://schemas.microsoft.com/office/drawing/2014/main" id="{497A9BAB-40CE-FBE4-CDCF-DCF47F7108D2}"/>
              </a:ext>
            </a:extLst>
          </p:cNvPr>
          <p:cNvSpPr txBox="1">
            <a:spLocks/>
          </p:cNvSpPr>
          <p:nvPr/>
        </p:nvSpPr>
        <p:spPr>
          <a:xfrm>
            <a:off x="346468" y="3660040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input items successfully matched and assigned</a:t>
            </a:r>
          </a:p>
        </p:txBody>
      </p:sp>
      <p:cxnSp>
        <p:nvCxnSpPr>
          <p:cNvPr id="12" name="Google Shape;223;p30">
            <a:extLst>
              <a:ext uri="{FF2B5EF4-FFF2-40B4-BE49-F238E27FC236}">
                <a16:creationId xmlns:a16="http://schemas.microsoft.com/office/drawing/2014/main" id="{933CE4BE-49D9-8DC6-384D-2946434C921C}"/>
              </a:ext>
            </a:extLst>
          </p:cNvPr>
          <p:cNvCxnSpPr>
            <a:cxnSpLocks/>
            <a:stCxn id="11" idx="0"/>
            <a:endCxn id="8" idx="2"/>
          </p:cNvCxnSpPr>
          <p:nvPr/>
        </p:nvCxnSpPr>
        <p:spPr>
          <a:xfrm flipV="1">
            <a:off x="1654580" y="2453780"/>
            <a:ext cx="571458" cy="120626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654CF4DC-7D5E-6048-C453-8D918DC3842A}"/>
              </a:ext>
            </a:extLst>
          </p:cNvPr>
          <p:cNvSpPr txBox="1">
            <a:spLocks/>
          </p:cNvSpPr>
          <p:nvPr/>
        </p:nvSpPr>
        <p:spPr>
          <a:xfrm>
            <a:off x="3184326" y="3908362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Defines what we are reading (character? Integer? Float?)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4716279B-773B-3C99-75E0-89E43B709C90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V="1">
            <a:off x="4217747" y="2514348"/>
            <a:ext cx="1550979" cy="1394014"/>
          </a:xfrm>
          <a:prstGeom prst="straightConnector1">
            <a:avLst/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31;p31">
            <a:extLst>
              <a:ext uri="{FF2B5EF4-FFF2-40B4-BE49-F238E27FC236}">
                <a16:creationId xmlns:a16="http://schemas.microsoft.com/office/drawing/2014/main" id="{50E6566B-3F6F-6324-BEE2-5B4B476BEF97}"/>
              </a:ext>
            </a:extLst>
          </p:cNvPr>
          <p:cNvSpPr txBox="1">
            <a:spLocks/>
          </p:cNvSpPr>
          <p:nvPr/>
        </p:nvSpPr>
        <p:spPr>
          <a:xfrm>
            <a:off x="5620663" y="3731894"/>
            <a:ext cx="3086100" cy="972081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Passes by reference (a pointer) to the variable which will hold our input</a:t>
            </a:r>
          </a:p>
        </p:txBody>
      </p:sp>
      <p:cxnSp>
        <p:nvCxnSpPr>
          <p:cNvPr id="16" name="Google Shape;233;p31">
            <a:extLst>
              <a:ext uri="{FF2B5EF4-FFF2-40B4-BE49-F238E27FC236}">
                <a16:creationId xmlns:a16="http://schemas.microsoft.com/office/drawing/2014/main" id="{603D0372-A49B-DDBA-7012-292497FC024E}"/>
              </a:ext>
            </a:extLst>
          </p:cNvPr>
          <p:cNvCxnSpPr>
            <a:cxnSpLocks/>
            <a:stCxn id="15" idx="0"/>
            <a:endCxn id="10" idx="2"/>
          </p:cNvCxnSpPr>
          <p:nvPr/>
        </p:nvCxnSpPr>
        <p:spPr>
          <a:xfrm flipH="1" flipV="1">
            <a:off x="6760705" y="2514348"/>
            <a:ext cx="403008" cy="1217546"/>
          </a:xfrm>
          <a:prstGeom prst="straightConnector1">
            <a:avLst/>
          </a:prstGeom>
          <a:noFill/>
          <a:ln w="38100" cap="flat" cmpd="sng">
            <a:solidFill>
              <a:srgbClr val="FFC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  <a:r>
              <a:rPr lang="en-US" dirty="0"/>
              <a:t> is another C standard library function</a:t>
            </a:r>
          </a:p>
          <a:p>
            <a:pPr lvl="1"/>
            <a:r>
              <a:rPr lang="en-US" dirty="0"/>
              <a:t>Used to read character, string, numeric data from keyboard</a:t>
            </a:r>
          </a:p>
          <a:p>
            <a:pPr lvl="1"/>
            <a:r>
              <a:rPr lang="en-US" dirty="0"/>
              <a:t>Again, if you want to use it in your program you have to include the header (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/>
              <a:t> )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int scanf(const char * format, ...)</a:t>
            </a:r>
          </a:p>
        </p:txBody>
      </p:sp>
    </p:spTree>
    <p:extLst>
      <p:ext uri="{BB962C8B-B14F-4D97-AF65-F5344CB8AC3E}">
        <p14:creationId xmlns:p14="http://schemas.microsoft.com/office/powerpoint/2010/main" val="175630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3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6BA8A-0535-D369-BE62-F51C493DE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using </a:t>
            </a:r>
            <a:r>
              <a:rPr lang="en-US" dirty="0">
                <a:latin typeface="Consolas" panose="020B0609020204030204" pitchFamily="49" charset="0"/>
              </a:rPr>
              <a:t>scanf() </a:t>
            </a:r>
            <a:r>
              <a:rPr lang="en-US" baseline="-25000" dirty="0"/>
              <a:t>(live demo)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7DDFC-928C-6D1E-EF96-3DD217E7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C597B-EBC1-6145-BA9F-33EA5DC72377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B708D-C068-BCCE-6DE0-BA4CE4DFC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A2407-EEB4-9CE8-35C3-918DB7485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14">
            <a:extLst>
              <a:ext uri="{FF2B5EF4-FFF2-40B4-BE49-F238E27FC236}">
                <a16:creationId xmlns:a16="http://schemas.microsoft.com/office/drawing/2014/main" id="{E6E786E1-73ED-DB07-9789-EB9876AA07FA}"/>
              </a:ext>
            </a:extLst>
          </p:cNvPr>
          <p:cNvSpPr txBox="1">
            <a:spLocks/>
          </p:cNvSpPr>
          <p:nvPr/>
        </p:nvSpPr>
        <p:spPr>
          <a:xfrm>
            <a:off x="733558" y="848412"/>
            <a:ext cx="7676885" cy="43740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400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x;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character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character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integer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integer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EAC2DE-127F-ACA6-D9EA-167C3F7F366E}"/>
              </a:ext>
            </a:extLst>
          </p:cNvPr>
          <p:cNvSpPr txBox="1"/>
          <p:nvPr/>
        </p:nvSpPr>
        <p:spPr>
          <a:xfrm>
            <a:off x="167326" y="5488330"/>
            <a:ext cx="880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http://sites.pitt.edu/~shk148/teaching/CS0449-2234/code/scan.c.html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8919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520113A-CE67-6169-D9AF-5A5703C9F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Lab 1: Data and Pointers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5EE033-A893-B8DE-ABDB-C641ADAAF7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Practicing with data </a:t>
            </a:r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and input</a:t>
            </a:r>
            <a:endParaRPr lang="en-US" kern="1200" dirty="0">
              <a:solidFill>
                <a:schemeClr val="tx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354DDED-68BC-B7D7-3BBB-C47A2AFD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61507-AAA4-C742-BB55-3B1AC8DB152B}" type="datetime3">
              <a:rPr lang="en-US" smtClean="0"/>
              <a:t>26 January 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739B0F4-B224-1FC2-752F-5F662FBD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76C7D60-171E-A750-28A8-F28B3435E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64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303</TotalTime>
  <Words>1257</Words>
  <Application>Microsoft Macintosh PowerPoint</Application>
  <PresentationFormat>Letter Paper (8.5x11 in)</PresentationFormat>
  <Paragraphs>190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Open Sans SemiBold</vt:lpstr>
      <vt:lpstr>TeXGyreHeros</vt:lpstr>
      <vt:lpstr>Open Sans Medium</vt:lpstr>
      <vt:lpstr>Calibri</vt:lpstr>
      <vt:lpstr>ETBEMBO ROMANLF</vt:lpstr>
      <vt:lpstr>Wingdings</vt:lpstr>
      <vt:lpstr>ETBEMBO ROMANLF</vt:lpstr>
      <vt:lpstr>Consolas</vt:lpstr>
      <vt:lpstr>Arial</vt:lpstr>
      <vt:lpstr>Office Theme</vt:lpstr>
      <vt:lpstr>CS0449: Introduction to System Software</vt:lpstr>
      <vt:lpstr>Announcements</vt:lpstr>
      <vt:lpstr>C Programming</vt:lpstr>
      <vt:lpstr>Standard C Library (libc)</vt:lpstr>
      <vt:lpstr>man gives us information about functions, commands, libraries</vt:lpstr>
      <vt:lpstr>Detailed look at using printf()</vt:lpstr>
      <vt:lpstr>Reading Input using scanf()</vt:lpstr>
      <vt:lpstr>Example code using scanf() (live demo)</vt:lpstr>
      <vt:lpstr>Lab 1: Data and Pointers</vt:lpstr>
      <vt:lpstr>Part A: Practicing Data and Bitwise Manipulation</vt:lpstr>
      <vt:lpstr>Part B1: Understanding sizeof()</vt:lpstr>
      <vt:lpstr>Part B2: Understanding ternary operators</vt:lpstr>
      <vt:lpstr>Part B3: Creating a simple calculator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64</cp:revision>
  <dcterms:created xsi:type="dcterms:W3CDTF">2023-01-21T21:19:02Z</dcterms:created>
  <dcterms:modified xsi:type="dcterms:W3CDTF">2023-01-27T00:04:47Z</dcterms:modified>
</cp:coreProperties>
</file>

<file path=docProps/thumbnail.jpeg>
</file>